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4" r:id="rId3"/>
    <p:sldId id="347" r:id="rId4"/>
    <p:sldId id="348" r:id="rId5"/>
    <p:sldId id="349" r:id="rId6"/>
    <p:sldId id="350" r:id="rId7"/>
    <p:sldId id="351" r:id="rId8"/>
    <p:sldId id="352" r:id="rId9"/>
    <p:sldId id="315" r:id="rId10"/>
    <p:sldId id="328" r:id="rId11"/>
    <p:sldId id="337" r:id="rId12"/>
    <p:sldId id="338" r:id="rId13"/>
    <p:sldId id="316" r:id="rId14"/>
    <p:sldId id="335" r:id="rId15"/>
    <p:sldId id="353" r:id="rId16"/>
    <p:sldId id="334" r:id="rId17"/>
    <p:sldId id="345" r:id="rId18"/>
    <p:sldId id="346" r:id="rId19"/>
    <p:sldId id="344" r:id="rId20"/>
    <p:sldId id="25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3"/>
    <p:restoredTop sz="83547"/>
  </p:normalViewPr>
  <p:slideViewPr>
    <p:cSldViewPr>
      <p:cViewPr>
        <p:scale>
          <a:sx n="77" d="100"/>
          <a:sy n="77" d="100"/>
        </p:scale>
        <p:origin x="-1176"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xmlns="" val="3836601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establishment of the network will make it possible to achieve effective interaction between the project partners to solve unemployment problems. Training is very important and transfer EU experience to Jo partner. </a:t>
            </a:r>
          </a:p>
          <a:p>
            <a:r>
              <a:rPr lang="en-US" sz="1200" b="0" i="0" u="none" strike="noStrike" kern="1200" baseline="0" dirty="0" smtClean="0">
                <a:solidFill>
                  <a:schemeClr val="tx1"/>
                </a:solidFill>
                <a:latin typeface="+mn-lt"/>
                <a:ea typeface="+mn-ea"/>
                <a:cs typeface="+mn-cs"/>
              </a:rPr>
              <a:t>Risk: low motivation of middle age population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This is the most important WP in the project. Training for trainers will be organized by the (BSNB), in which trainers will be familiarized with the teaching methods for youth, development of teaching materials. Training will be organized and representatives from the HTWK, UCY, ISLA will carry out sessions for trainers.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A second training scheduled in Jordan. Specialists from the HTWK, </a:t>
            </a:r>
            <a:r>
              <a:rPr lang="en-US" sz="1200" b="0" i="0" u="none" strike="noStrike" kern="1200" baseline="0" dirty="0" err="1" smtClean="0">
                <a:solidFill>
                  <a:schemeClr val="tx1"/>
                </a:solidFill>
                <a:latin typeface="+mn-lt"/>
                <a:ea typeface="+mn-ea"/>
                <a:cs typeface="+mn-cs"/>
              </a:rPr>
              <a:t>Int@E</a:t>
            </a:r>
            <a:r>
              <a:rPr lang="en-US" sz="1200" b="0" i="0" u="none" strike="noStrike" kern="1200" baseline="0" dirty="0" smtClean="0">
                <a:solidFill>
                  <a:schemeClr val="tx1"/>
                </a:solidFill>
                <a:latin typeface="+mn-lt"/>
                <a:ea typeface="+mn-ea"/>
                <a:cs typeface="+mn-cs"/>
              </a:rPr>
              <a:t>, UCY, ISLA will be invited for further training of trainers of (BSNB)’s and monitoring of the work done. Courses for listeners of (BSNB)’s will be organized on four directions: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13</a:t>
            </a:fld>
            <a:endParaRPr lang="en-US"/>
          </a:p>
        </p:txBody>
      </p:sp>
    </p:spTree>
    <p:extLst>
      <p:ext uri="{BB962C8B-B14F-4D97-AF65-F5344CB8AC3E}">
        <p14:creationId xmlns:p14="http://schemas.microsoft.com/office/powerpoint/2010/main" xmlns="" val="948669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err="1" smtClean="0">
                <a:solidFill>
                  <a:schemeClr val="tx1"/>
                </a:solidFill>
                <a:latin typeface="+mn-lt"/>
                <a:ea typeface="+mn-ea"/>
                <a:cs typeface="+mn-cs"/>
              </a:rPr>
              <a:t>tudent,fresh</a:t>
            </a:r>
            <a:r>
              <a:rPr lang="en-US" sz="1200" b="0" i="0" u="none" strike="noStrike" kern="1200" baseline="0" dirty="0" smtClean="0">
                <a:solidFill>
                  <a:schemeClr val="tx1"/>
                </a:solidFill>
                <a:latin typeface="+mn-lt"/>
                <a:ea typeface="+mn-ea"/>
                <a:cs typeface="+mn-cs"/>
              </a:rPr>
              <a:t> graduate students from the institutions and the unemployed people of the local community.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15</a:t>
            </a:fld>
            <a:endParaRPr lang="en-US"/>
          </a:p>
        </p:txBody>
      </p:sp>
    </p:spTree>
    <p:extLst>
      <p:ext uri="{BB962C8B-B14F-4D97-AF65-F5344CB8AC3E}">
        <p14:creationId xmlns:p14="http://schemas.microsoft.com/office/powerpoint/2010/main" xmlns="" val="656703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16</a:t>
            </a:fld>
            <a:endParaRPr lang="en-US"/>
          </a:p>
        </p:txBody>
      </p:sp>
    </p:spTree>
    <p:extLst>
      <p:ext uri="{BB962C8B-B14F-4D97-AF65-F5344CB8AC3E}">
        <p14:creationId xmlns:p14="http://schemas.microsoft.com/office/powerpoint/2010/main" xmlns="" val="2011809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17</a:t>
            </a:fld>
            <a:endParaRPr lang="en-US"/>
          </a:p>
        </p:txBody>
      </p:sp>
    </p:spTree>
    <p:extLst>
      <p:ext uri="{BB962C8B-B14F-4D97-AF65-F5344CB8AC3E}">
        <p14:creationId xmlns:p14="http://schemas.microsoft.com/office/powerpoint/2010/main" xmlns="" val="1509622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18</a:t>
            </a:fld>
            <a:endParaRPr lang="en-US"/>
          </a:p>
        </p:txBody>
      </p:sp>
    </p:spTree>
    <p:extLst>
      <p:ext uri="{BB962C8B-B14F-4D97-AF65-F5344CB8AC3E}">
        <p14:creationId xmlns:p14="http://schemas.microsoft.com/office/powerpoint/2010/main" xmlns="" val="1459290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(A)-Training Courses on Personal and </a:t>
            </a:r>
            <a:r>
              <a:rPr lang="en-US" sz="1200" b="0" i="0" u="none" strike="noStrike" kern="1200" baseline="0" dirty="0" err="1" smtClean="0">
                <a:solidFill>
                  <a:schemeClr val="tx1"/>
                </a:solidFill>
                <a:latin typeface="+mn-lt"/>
                <a:ea typeface="+mn-ea"/>
                <a:cs typeface="+mn-cs"/>
              </a:rPr>
              <a:t>Comunication</a:t>
            </a:r>
            <a:r>
              <a:rPr lang="en-US" sz="1200" b="0" i="0" u="none" strike="noStrike" kern="1200" baseline="0" dirty="0" smtClean="0">
                <a:solidFill>
                  <a:schemeClr val="tx1"/>
                </a:solidFill>
                <a:latin typeface="+mn-lt"/>
                <a:ea typeface="+mn-ea"/>
                <a:cs typeface="+mn-cs"/>
              </a:rPr>
              <a:t> Skills Development. It helps them to set goals in their life to maximize their potential. They will be guided to identify the skills they need to enhance their employability prospects, raise their confidence, and lead to fulfilling higher quality life. Extensive focus will be on the communication skills. </a:t>
            </a:r>
          </a:p>
          <a:p>
            <a:r>
              <a:rPr lang="en-US" sz="1200" b="0" i="0" u="none" strike="noStrike" kern="1200" baseline="0" dirty="0" smtClean="0">
                <a:solidFill>
                  <a:schemeClr val="tx1"/>
                </a:solidFill>
                <a:latin typeface="+mn-lt"/>
                <a:ea typeface="+mn-ea"/>
                <a:cs typeface="+mn-cs"/>
              </a:rPr>
              <a:t>(B)-Training on job preparation to equip unemployment people with advanced job hunting skills and career development. These experiences will provide the people with an insight into the tasks and duties of different industries. </a:t>
            </a:r>
          </a:p>
          <a:p>
            <a:r>
              <a:rPr lang="en-US" sz="1200" b="0" i="0" u="none" strike="noStrike" kern="1200" baseline="0" dirty="0" smtClean="0">
                <a:solidFill>
                  <a:schemeClr val="tx1"/>
                </a:solidFill>
                <a:latin typeface="+mn-lt"/>
                <a:ea typeface="+mn-ea"/>
                <a:cs typeface="+mn-cs"/>
              </a:rPr>
              <a:t>(C)- Training course on interview skills and the opportunity to participate in Industry Awareness Experiences and to </a:t>
            </a:r>
            <a:r>
              <a:rPr lang="en-US" sz="1200" b="0" i="0" u="none" strike="noStrike" kern="1200" baseline="0" dirty="0" err="1" smtClean="0">
                <a:solidFill>
                  <a:schemeClr val="tx1"/>
                </a:solidFill>
                <a:latin typeface="+mn-lt"/>
                <a:ea typeface="+mn-ea"/>
                <a:cs typeface="+mn-cs"/>
              </a:rPr>
              <a:t>inhance</a:t>
            </a:r>
            <a:r>
              <a:rPr lang="en-US" sz="1200" b="0" i="0" u="none" strike="noStrike" kern="1200" baseline="0" dirty="0" smtClean="0">
                <a:solidFill>
                  <a:schemeClr val="tx1"/>
                </a:solidFill>
                <a:latin typeface="+mn-lt"/>
                <a:ea typeface="+mn-ea"/>
                <a:cs typeface="+mn-cs"/>
              </a:rPr>
              <a:t> of persuading </a:t>
            </a:r>
          </a:p>
          <a:p>
            <a:r>
              <a:rPr lang="en-US" sz="1200" b="0" i="0" u="none" strike="noStrike" kern="1200" baseline="0" dirty="0" smtClean="0">
                <a:solidFill>
                  <a:schemeClr val="tx1"/>
                </a:solidFill>
                <a:latin typeface="+mn-lt"/>
                <a:ea typeface="+mn-ea"/>
                <a:cs typeface="+mn-cs"/>
              </a:rPr>
              <a:t>(D)-Global citizenship education and civil </a:t>
            </a:r>
            <a:r>
              <a:rPr lang="en-US" sz="1200" b="0" i="0" u="none" strike="noStrike" kern="1200" baseline="0" dirty="0" err="1" smtClean="0">
                <a:solidFill>
                  <a:schemeClr val="tx1"/>
                </a:solidFill>
                <a:latin typeface="+mn-lt"/>
                <a:ea typeface="+mn-ea"/>
                <a:cs typeface="+mn-cs"/>
              </a:rPr>
              <a:t>behaviour</a:t>
            </a:r>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0D818E9B-5676-4B4D-8297-7B0D1521DD37}" type="slidenum">
              <a:rPr lang="en-US" smtClean="0"/>
              <a:pPr/>
              <a:t>19</a:t>
            </a:fld>
            <a:endParaRPr lang="en-US"/>
          </a:p>
        </p:txBody>
      </p:sp>
    </p:spTree>
    <p:extLst>
      <p:ext uri="{BB962C8B-B14F-4D97-AF65-F5344CB8AC3E}">
        <p14:creationId xmlns:p14="http://schemas.microsoft.com/office/powerpoint/2010/main" xmlns="" val="20676428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xmlns=""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19/02/2019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buSzPct val="25000"/>
            </a:pPr>
            <a:r>
              <a:rPr lang="en-US" b="1" dirty="0" smtClean="0">
                <a:solidFill>
                  <a:schemeClr val="tx1"/>
                </a:solidFill>
                <a:sym typeface="Arial"/>
              </a:rPr>
              <a:t>JOB-JO  Promoting youth employment in remote areas in Jordan</a:t>
            </a:r>
          </a:p>
          <a:p>
            <a:pPr>
              <a:buSzPct val="25000"/>
            </a:pPr>
            <a:r>
              <a:rPr lang="en-US" b="1" dirty="0" smtClean="0">
                <a:solidFill>
                  <a:schemeClr val="tx1"/>
                </a:solidFill>
                <a:sym typeface="Arial"/>
              </a:rPr>
              <a:t>K</a:t>
            </a:r>
            <a:r>
              <a:rPr lang="en-GB" b="1" dirty="0" smtClean="0">
                <a:solidFill>
                  <a:schemeClr val="dk1"/>
                </a:solidFill>
                <a:ea typeface="Arial"/>
                <a:cs typeface="Arial"/>
                <a:sym typeface="Arial"/>
              </a:rPr>
              <a:t>ick-Off Meeting : 24-26 </a:t>
            </a:r>
            <a:r>
              <a:rPr lang="en-GB" b="1" dirty="0" err="1" smtClean="0">
                <a:solidFill>
                  <a:schemeClr val="dk1"/>
                </a:solidFill>
                <a:ea typeface="Arial"/>
                <a:cs typeface="Arial"/>
                <a:sym typeface="Arial"/>
              </a:rPr>
              <a:t>Febr</a:t>
            </a:r>
            <a:r>
              <a:rPr lang="en-GB" b="1" dirty="0" smtClean="0">
                <a:solidFill>
                  <a:schemeClr val="dk1"/>
                </a:solidFill>
                <a:ea typeface="Arial"/>
                <a:cs typeface="Arial"/>
                <a:sym typeface="Arial"/>
              </a:rPr>
              <a:t>. 2019</a:t>
            </a:r>
          </a:p>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ettour@cs.ucy.ac.c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difens.e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www.youtube.com/watch?v=IPxD7_M860E" TargetMode="External"/><Relationship Id="rId4" Type="http://schemas.openxmlformats.org/officeDocument/2006/relationships/hyperlink" Target="http://velocity-project.eu/"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cs.ucy.ac.cy/seit/"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scichallenge.eu/winner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417249"/>
            <a:ext cx="8229600" cy="284973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nchor="b"/>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GB" altLang="en-US" sz="4400" b="1" dirty="0">
                <a:solidFill>
                  <a:srgbClr val="003300"/>
                </a:solidFill>
              </a:rPr>
              <a:t>University of Cyprus</a:t>
            </a:r>
          </a:p>
          <a:p>
            <a:pPr algn="ctr" eaLnBrk="1" hangingPunct="1">
              <a:buClrTx/>
              <a:buFontTx/>
              <a:buNone/>
            </a:pPr>
            <a:endParaRPr lang="en-GB" altLang="en-US" sz="4600" b="1" dirty="0">
              <a:solidFill>
                <a:srgbClr val="003300"/>
              </a:solidFill>
            </a:endParaRPr>
          </a:p>
          <a:p>
            <a:pPr algn="ctr" eaLnBrk="1" hangingPunct="1">
              <a:buClrTx/>
              <a:buFontTx/>
              <a:buNone/>
            </a:pPr>
            <a:r>
              <a:rPr lang="en-GB" altLang="en-US" sz="3500" b="1" dirty="0" smtClean="0">
                <a:solidFill>
                  <a:srgbClr val="000066"/>
                </a:solidFill>
              </a:rPr>
              <a:t>WP3 </a:t>
            </a:r>
          </a:p>
          <a:p>
            <a:pPr algn="ctr" eaLnBrk="1" hangingPunct="1">
              <a:buClrTx/>
              <a:buFontTx/>
              <a:buNone/>
            </a:pPr>
            <a:endParaRPr lang="en-GB" altLang="en-US" sz="3500" b="1" dirty="0">
              <a:solidFill>
                <a:srgbClr val="000066"/>
              </a:solidFill>
            </a:endParaRPr>
          </a:p>
        </p:txBody>
      </p:sp>
      <p:sp>
        <p:nvSpPr>
          <p:cNvPr id="3" name="Text Box 1"/>
          <p:cNvSpPr txBox="1">
            <a:spLocks noChangeArrowheads="1"/>
          </p:cNvSpPr>
          <p:nvPr/>
        </p:nvSpPr>
        <p:spPr bwMode="auto">
          <a:xfrm>
            <a:off x="440895" y="1844824"/>
            <a:ext cx="8229600" cy="547461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tIns="0"/>
          <a:lstStyle>
            <a:lvl1pPr marL="26988">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9pPr>
          </a:lstStyle>
          <a:p>
            <a:pPr algn="ctr" eaLnBrk="1" hangingPunct="1">
              <a:spcBef>
                <a:spcPts val="500"/>
              </a:spcBef>
              <a:buClrTx/>
              <a:buSzPct val="65000"/>
              <a:buFontTx/>
              <a:buNone/>
            </a:pPr>
            <a:r>
              <a:rPr lang="en-GB" altLang="en-US" sz="2800" dirty="0">
                <a:solidFill>
                  <a:srgbClr val="000000"/>
                </a:solidFill>
              </a:rPr>
              <a:t/>
            </a:r>
            <a:br>
              <a:rPr lang="en-GB" altLang="en-US" sz="2800" dirty="0">
                <a:solidFill>
                  <a:srgbClr val="000000"/>
                </a:solidFill>
              </a:rPr>
            </a:br>
            <a:endParaRPr lang="en-GB" altLang="en-US" sz="2800"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r>
              <a:rPr lang="en-GB" altLang="en-US" sz="2000" b="1" dirty="0" smtClean="0">
                <a:solidFill>
                  <a:srgbClr val="000000"/>
                </a:solidFill>
              </a:rPr>
              <a:t>Presenter: Georgia (Zeta) Kapitsaki</a:t>
            </a:r>
          </a:p>
          <a:p>
            <a:pPr algn="ctr" eaLnBrk="1" hangingPunct="1">
              <a:spcBef>
                <a:spcPts val="500"/>
              </a:spcBef>
              <a:buClrTx/>
              <a:buSzPct val="65000"/>
              <a:buFontTx/>
              <a:buNone/>
            </a:pPr>
            <a:r>
              <a:rPr lang="en-GB" altLang="en-US" sz="2000" b="1" dirty="0" smtClean="0">
                <a:solidFill>
                  <a:srgbClr val="000000"/>
                </a:solidFill>
              </a:rPr>
              <a:t>Assistant Professor</a:t>
            </a:r>
          </a:p>
          <a:p>
            <a:pPr algn="ctr" eaLnBrk="1" hangingPunct="1">
              <a:spcBef>
                <a:spcPts val="500"/>
              </a:spcBef>
              <a:buClrTx/>
              <a:buSzPct val="65000"/>
              <a:buFontTx/>
              <a:buNone/>
            </a:pPr>
            <a:endParaRPr lang="en-GB" altLang="en-US" sz="2000" dirty="0" smtClean="0">
              <a:solidFill>
                <a:srgbClr val="000000"/>
              </a:solidFill>
            </a:endParaRPr>
          </a:p>
          <a:p>
            <a:pPr algn="ctr" eaLnBrk="1" hangingPunct="1">
              <a:spcBef>
                <a:spcPts val="500"/>
              </a:spcBef>
              <a:buClrTx/>
              <a:buSzPct val="65000"/>
              <a:buFontTx/>
              <a:buNone/>
            </a:pPr>
            <a:r>
              <a:rPr lang="en-GB" altLang="en-US" sz="2000" dirty="0" smtClean="0">
                <a:solidFill>
                  <a:srgbClr val="000000"/>
                </a:solidFill>
              </a:rPr>
              <a:t>Department </a:t>
            </a:r>
            <a:r>
              <a:rPr lang="en-GB" altLang="en-US" sz="2000" dirty="0">
                <a:solidFill>
                  <a:srgbClr val="000000"/>
                </a:solidFill>
              </a:rPr>
              <a:t>of Computer Science</a:t>
            </a:r>
          </a:p>
          <a:p>
            <a:pPr algn="ctr" eaLnBrk="1" hangingPunct="1">
              <a:spcBef>
                <a:spcPts val="500"/>
              </a:spcBef>
              <a:buClrTx/>
              <a:buSzPct val="65000"/>
              <a:buFontTx/>
              <a:buNone/>
            </a:pPr>
            <a:r>
              <a:rPr lang="en-US" altLang="en-US" sz="2000" dirty="0">
                <a:solidFill>
                  <a:srgbClr val="000000"/>
                </a:solidFill>
              </a:rPr>
              <a:t>University of Cyprus</a:t>
            </a:r>
          </a:p>
          <a:p>
            <a:pPr algn="ctr">
              <a:spcBef>
                <a:spcPts val="700"/>
              </a:spcBef>
              <a:buClrTx/>
              <a:buSzPct val="65000"/>
            </a:pPr>
            <a:endParaRPr lang="en-GB" altLang="en-US" sz="1600" b="1" dirty="0" smtClean="0">
              <a:solidFill>
                <a:srgbClr val="000000"/>
              </a:solidFill>
              <a:hlinkClick r:id="rId2"/>
            </a:endParaRPr>
          </a:p>
          <a:p>
            <a:pPr algn="ctr">
              <a:spcBef>
                <a:spcPts val="700"/>
              </a:spcBef>
              <a:buClrTx/>
              <a:buSzPct val="65000"/>
            </a:pPr>
            <a:r>
              <a:rPr lang="en-GB" altLang="en-US" sz="1600" b="1" dirty="0" smtClean="0">
                <a:solidFill>
                  <a:srgbClr val="000000"/>
                </a:solidFill>
                <a:hlinkClick r:id="rId2"/>
              </a:rPr>
              <a:t>gkapi@cs.ucy.ac.cy</a:t>
            </a:r>
            <a:r>
              <a:rPr lang="en-GB" altLang="en-US" sz="1600" b="1" dirty="0" smtClean="0">
                <a:solidFill>
                  <a:srgbClr val="000000"/>
                </a:solidFill>
              </a:rPr>
              <a:t> </a:t>
            </a:r>
            <a:endParaRPr lang="en-GB" altLang="en-US" sz="1600" b="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p:txBody>
      </p:sp>
    </p:spTree>
    <p:extLst>
      <p:ext uri="{BB962C8B-B14F-4D97-AF65-F5344CB8AC3E}">
        <p14:creationId xmlns:p14="http://schemas.microsoft.com/office/powerpoint/2010/main" xmlns=""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WP3 Tasks</a:t>
            </a:r>
            <a:endParaRPr lang="en-GB" b="1" dirty="0"/>
          </a:p>
        </p:txBody>
      </p:sp>
      <p:sp>
        <p:nvSpPr>
          <p:cNvPr id="3" name="Content Placeholder 2"/>
          <p:cNvSpPr>
            <a:spLocks noGrp="1"/>
          </p:cNvSpPr>
          <p:nvPr>
            <p:ph idx="1"/>
          </p:nvPr>
        </p:nvSpPr>
        <p:spPr/>
        <p:txBody>
          <a:bodyPr>
            <a:normAutofit fontScale="92500"/>
          </a:bodyPr>
          <a:lstStyle/>
          <a:p>
            <a:pPr marL="0" indent="0">
              <a:buNone/>
            </a:pPr>
            <a:r>
              <a:rPr lang="en-GB" u="sng" dirty="0" smtClean="0"/>
              <a:t>Development</a:t>
            </a:r>
            <a:r>
              <a:rPr lang="en-GB" u="sng" dirty="0"/>
              <a:t>:</a:t>
            </a:r>
            <a:r>
              <a:rPr lang="en-GB" dirty="0"/>
              <a:t> Organization the Activity of the </a:t>
            </a:r>
            <a:r>
              <a:rPr lang="en-GB" dirty="0" smtClean="0"/>
              <a:t>Bureau</a:t>
            </a:r>
          </a:p>
          <a:p>
            <a:r>
              <a:rPr lang="en-GB" dirty="0" smtClean="0"/>
              <a:t>3.1. Training of Trainers of the Career </a:t>
            </a:r>
            <a:r>
              <a:rPr lang="en-GB" dirty="0" err="1" smtClean="0"/>
              <a:t>Centers</a:t>
            </a:r>
            <a:endParaRPr lang="en-US" dirty="0" smtClean="0"/>
          </a:p>
          <a:p>
            <a:r>
              <a:rPr lang="en-GB" dirty="0" smtClean="0"/>
              <a:t>3.2</a:t>
            </a:r>
            <a:r>
              <a:rPr lang="en-GB" dirty="0"/>
              <a:t>. Development of methodical base for </a:t>
            </a:r>
            <a:r>
              <a:rPr lang="en-GB" dirty="0" smtClean="0"/>
              <a:t>training</a:t>
            </a:r>
            <a:endParaRPr lang="en-US" dirty="0"/>
          </a:p>
          <a:p>
            <a:r>
              <a:rPr lang="en-GB" dirty="0"/>
              <a:t>3.3. Training </a:t>
            </a:r>
            <a:r>
              <a:rPr lang="en-GB" dirty="0" smtClean="0"/>
              <a:t>activity</a:t>
            </a:r>
            <a:endParaRPr lang="en-US" dirty="0"/>
          </a:p>
          <a:p>
            <a:r>
              <a:rPr lang="en-GB" dirty="0"/>
              <a:t>3.4. Creation and updating JOB-JO Web site and </a:t>
            </a:r>
            <a:r>
              <a:rPr lang="en-GB" dirty="0" smtClean="0"/>
              <a:t>database</a:t>
            </a:r>
            <a:endParaRPr lang="en-US" dirty="0"/>
          </a:p>
          <a:p>
            <a:r>
              <a:rPr lang="en-GB" dirty="0"/>
              <a:t>3.5. Creation of network model</a:t>
            </a:r>
            <a:r>
              <a:rPr lang="en-US" dirty="0"/>
              <a:t> </a:t>
            </a:r>
            <a:endParaRPr lang="en-GB" dirty="0"/>
          </a:p>
        </p:txBody>
      </p:sp>
    </p:spTree>
    <p:extLst>
      <p:ext uri="{BB962C8B-B14F-4D97-AF65-F5344CB8AC3E}">
        <p14:creationId xmlns:p14="http://schemas.microsoft.com/office/powerpoint/2010/main" xmlns="" val="615525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WP3 </a:t>
            </a:r>
            <a:r>
              <a:rPr lang="en-US" b="1" dirty="0"/>
              <a:t>Methodology</a:t>
            </a:r>
            <a:r>
              <a:rPr lang="en-US" dirty="0"/>
              <a:t> 	</a:t>
            </a:r>
            <a:endParaRPr lang="en-GB" b="1" dirty="0"/>
          </a:p>
        </p:txBody>
      </p:sp>
      <p:sp>
        <p:nvSpPr>
          <p:cNvPr id="3" name="Content Placeholder 2"/>
          <p:cNvSpPr>
            <a:spLocks noGrp="1"/>
          </p:cNvSpPr>
          <p:nvPr>
            <p:ph idx="1"/>
          </p:nvPr>
        </p:nvSpPr>
        <p:spPr/>
        <p:txBody>
          <a:bodyPr>
            <a:normAutofit/>
          </a:bodyPr>
          <a:lstStyle/>
          <a:p>
            <a:r>
              <a:rPr lang="en-US" dirty="0" smtClean="0"/>
              <a:t>Workshops </a:t>
            </a:r>
            <a:r>
              <a:rPr lang="en-US" dirty="0"/>
              <a:t>‐ Setting the activity of the Bureau’s network </a:t>
            </a:r>
          </a:p>
          <a:p>
            <a:r>
              <a:rPr lang="en-US" dirty="0" smtClean="0"/>
              <a:t>Project </a:t>
            </a:r>
            <a:r>
              <a:rPr lang="en-US" dirty="0"/>
              <a:t>Web site and it’s functioning </a:t>
            </a:r>
          </a:p>
          <a:p>
            <a:r>
              <a:rPr lang="en-US" dirty="0" smtClean="0"/>
              <a:t>Development </a:t>
            </a:r>
            <a:r>
              <a:rPr lang="en-US" dirty="0"/>
              <a:t>of the database and placing it on the web‐site </a:t>
            </a:r>
          </a:p>
          <a:p>
            <a:r>
              <a:rPr lang="en-US" dirty="0" smtClean="0"/>
              <a:t>Development </a:t>
            </a:r>
            <a:r>
              <a:rPr lang="en-US" dirty="0"/>
              <a:t>of the methodic base of the courses 	</a:t>
            </a:r>
          </a:p>
          <a:p>
            <a:pPr marL="0" indent="0">
              <a:buNone/>
            </a:pPr>
            <a:endParaRPr lang="en-GB" dirty="0"/>
          </a:p>
        </p:txBody>
      </p:sp>
    </p:spTree>
    <p:extLst>
      <p:ext uri="{BB962C8B-B14F-4D97-AF65-F5344CB8AC3E}">
        <p14:creationId xmlns:p14="http://schemas.microsoft.com/office/powerpoint/2010/main" xmlns="" val="492705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WP3 Tasks</a:t>
            </a:r>
          </a:p>
        </p:txBody>
      </p:sp>
      <p:sp>
        <p:nvSpPr>
          <p:cNvPr id="3" name="Content Placeholder 2"/>
          <p:cNvSpPr>
            <a:spLocks noGrp="1"/>
          </p:cNvSpPr>
          <p:nvPr>
            <p:ph idx="1"/>
          </p:nvPr>
        </p:nvSpPr>
        <p:spPr/>
        <p:txBody>
          <a:bodyPr>
            <a:normAutofit fontScale="92500" lnSpcReduction="20000"/>
          </a:bodyPr>
          <a:lstStyle/>
          <a:p>
            <a:r>
              <a:rPr lang="en-US" dirty="0" smtClean="0"/>
              <a:t>Training </a:t>
            </a:r>
            <a:r>
              <a:rPr lang="en-US" dirty="0"/>
              <a:t>for trainers will be </a:t>
            </a:r>
            <a:r>
              <a:rPr lang="en-US" dirty="0" smtClean="0"/>
              <a:t>organized</a:t>
            </a:r>
          </a:p>
          <a:p>
            <a:r>
              <a:rPr lang="en-US" dirty="0"/>
              <a:t>T</a:t>
            </a:r>
            <a:r>
              <a:rPr lang="en-US" dirty="0" smtClean="0"/>
              <a:t>rainers </a:t>
            </a:r>
            <a:r>
              <a:rPr lang="en-US" dirty="0"/>
              <a:t>will be familiarized with the teaching methods for youth, development of teaching </a:t>
            </a:r>
            <a:r>
              <a:rPr lang="en-US" dirty="0" smtClean="0"/>
              <a:t>materials</a:t>
            </a:r>
          </a:p>
          <a:p>
            <a:r>
              <a:rPr lang="en-US" dirty="0" smtClean="0"/>
              <a:t>HTWK</a:t>
            </a:r>
            <a:r>
              <a:rPr lang="en-US" dirty="0"/>
              <a:t>, UCY, ISLA will carry out sessions for </a:t>
            </a:r>
            <a:r>
              <a:rPr lang="en-US" dirty="0" smtClean="0"/>
              <a:t>trainers</a:t>
            </a:r>
          </a:p>
          <a:p>
            <a:endParaRPr lang="en-US" dirty="0"/>
          </a:p>
          <a:p>
            <a:r>
              <a:rPr lang="en-US" dirty="0" smtClean="0"/>
              <a:t>A </a:t>
            </a:r>
            <a:r>
              <a:rPr lang="en-US" dirty="0"/>
              <a:t>second training scheduled in </a:t>
            </a:r>
            <a:r>
              <a:rPr lang="en-US" dirty="0" smtClean="0"/>
              <a:t>Jordan</a:t>
            </a:r>
          </a:p>
          <a:p>
            <a:r>
              <a:rPr lang="en-US" dirty="0" smtClean="0"/>
              <a:t>Specialists </a:t>
            </a:r>
            <a:r>
              <a:rPr lang="en-US" dirty="0"/>
              <a:t>from the HTWK, </a:t>
            </a:r>
            <a:r>
              <a:rPr lang="en-US" dirty="0" err="1"/>
              <a:t>Int@E</a:t>
            </a:r>
            <a:r>
              <a:rPr lang="en-US" dirty="0"/>
              <a:t>, UCY, ISLA will be invited for further training of </a:t>
            </a:r>
            <a:r>
              <a:rPr lang="en-US" dirty="0" smtClean="0"/>
              <a:t>trainers </a:t>
            </a:r>
            <a:r>
              <a:rPr lang="en-US" dirty="0"/>
              <a:t>	</a:t>
            </a:r>
          </a:p>
          <a:p>
            <a:endParaRPr lang="en-US" dirty="0"/>
          </a:p>
          <a:p>
            <a:pPr marL="0" indent="0">
              <a:buNone/>
            </a:pPr>
            <a:endParaRPr lang="en-GB" dirty="0"/>
          </a:p>
        </p:txBody>
      </p:sp>
    </p:spTree>
    <p:extLst>
      <p:ext uri="{BB962C8B-B14F-4D97-AF65-F5344CB8AC3E}">
        <p14:creationId xmlns:p14="http://schemas.microsoft.com/office/powerpoint/2010/main" xmlns="" val="1873482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fontScale="77500" lnSpcReduction="20000"/>
          </a:bodyPr>
          <a:lstStyle/>
          <a:p>
            <a:r>
              <a:rPr lang="en-US" dirty="0"/>
              <a:t>Courses for listeners of (BSNB)’s will be organized on four directions:</a:t>
            </a:r>
            <a:br>
              <a:rPr lang="en-US" dirty="0"/>
            </a:br>
            <a:r>
              <a:rPr lang="en-US" dirty="0" smtClean="0"/>
              <a:t>1-Training Courses on Personal and Communication Skills Development (understand and promote correct </a:t>
            </a:r>
            <a:r>
              <a:rPr lang="en-US" dirty="0" err="1" smtClean="0"/>
              <a:t>behaviour</a:t>
            </a:r>
            <a:r>
              <a:rPr lang="en-US" dirty="0" smtClean="0"/>
              <a:t> and lifestyles oriented to the psycho-physical and socio-cultural well-being)</a:t>
            </a:r>
            <a:br>
              <a:rPr lang="en-US" dirty="0" smtClean="0"/>
            </a:br>
            <a:r>
              <a:rPr lang="en-US" dirty="0" smtClean="0"/>
              <a:t>2-Training on job preparation to equip unemployment people with advanced job hunting skills and career development</a:t>
            </a:r>
            <a:br>
              <a:rPr lang="en-US" dirty="0" smtClean="0"/>
            </a:br>
            <a:r>
              <a:rPr lang="en-US" dirty="0" smtClean="0"/>
              <a:t>3- Training course on interview skills and the opportunity to participate in Industry</a:t>
            </a:r>
            <a:br>
              <a:rPr lang="en-US" dirty="0" smtClean="0"/>
            </a:br>
            <a:r>
              <a:rPr lang="en-US" dirty="0" smtClean="0"/>
              <a:t>4-Global citizenship education and civil </a:t>
            </a:r>
            <a:r>
              <a:rPr lang="en-US" dirty="0" err="1" smtClean="0"/>
              <a:t>behaviour</a:t>
            </a:r>
            <a:r>
              <a:rPr lang="en-US" dirty="0" smtClean="0"/>
              <a:t>- Critical Thinking in Solving Problems and New Ideas</a:t>
            </a:r>
            <a:r>
              <a:rPr lang="en-US" dirty="0"/>
              <a:t/>
            </a:r>
            <a:br>
              <a:rPr lang="en-US" dirty="0"/>
            </a:br>
            <a:endParaRPr lang="en-GB" dirty="0"/>
          </a:p>
        </p:txBody>
      </p:sp>
    </p:spTree>
    <p:extLst>
      <p:ext uri="{BB962C8B-B14F-4D97-AF65-F5344CB8AC3E}">
        <p14:creationId xmlns:p14="http://schemas.microsoft.com/office/powerpoint/2010/main" xmlns="" val="600243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a:bodyPr>
          <a:lstStyle/>
          <a:p>
            <a:r>
              <a:rPr lang="en-US" dirty="0"/>
              <a:t>Web site and database of the Centers will be </a:t>
            </a:r>
            <a:r>
              <a:rPr lang="en-US" dirty="0" smtClean="0"/>
              <a:t>created</a:t>
            </a:r>
          </a:p>
          <a:p>
            <a:pPr lvl="1"/>
            <a:r>
              <a:rPr lang="en-US" dirty="0" smtClean="0"/>
              <a:t>On </a:t>
            </a:r>
            <a:r>
              <a:rPr lang="en-US" dirty="0"/>
              <a:t>the basis of experience gained a new model for effective cooperation of partners of PC will be developed (network). Roles, functions and responsibilities of each partner and the most effective methods of cooperation will be </a:t>
            </a:r>
            <a:r>
              <a:rPr lang="en-US" dirty="0" smtClean="0"/>
              <a:t>distributed</a:t>
            </a:r>
            <a:endParaRPr lang="en-GB" dirty="0"/>
          </a:p>
        </p:txBody>
      </p:sp>
    </p:spTree>
    <p:extLst>
      <p:ext uri="{BB962C8B-B14F-4D97-AF65-F5344CB8AC3E}">
        <p14:creationId xmlns:p14="http://schemas.microsoft.com/office/powerpoint/2010/main" xmlns="" val="152689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UCY’s participation in </a:t>
            </a:r>
            <a:r>
              <a:rPr lang="en-GB" b="1" dirty="0" smtClean="0"/>
              <a:t>projects</a:t>
            </a:r>
            <a:endParaRPr lang="en-GB" b="1" dirty="0"/>
          </a:p>
        </p:txBody>
      </p:sp>
      <p:sp>
        <p:nvSpPr>
          <p:cNvPr id="3" name="Content Placeholder 2"/>
          <p:cNvSpPr>
            <a:spLocks noGrp="1"/>
          </p:cNvSpPr>
          <p:nvPr>
            <p:ph idx="1"/>
          </p:nvPr>
        </p:nvSpPr>
        <p:spPr/>
        <p:txBody>
          <a:bodyPr>
            <a:normAutofit/>
          </a:bodyPr>
          <a:lstStyle/>
          <a:p>
            <a:pPr marL="457200" lvl="1" indent="-457200" algn="just">
              <a:lnSpc>
                <a:spcPct val="90000"/>
              </a:lnSpc>
              <a:buClr>
                <a:schemeClr val="accent1"/>
              </a:buClr>
              <a:buSzPct val="85000"/>
            </a:pPr>
            <a:r>
              <a:rPr lang="en-US" dirty="0" err="1" smtClean="0"/>
              <a:t>DiFens</a:t>
            </a:r>
            <a:r>
              <a:rPr lang="en-US" dirty="0" smtClean="0"/>
              <a:t> project - digital security on young entrepreneurs</a:t>
            </a:r>
          </a:p>
          <a:p>
            <a:pPr marL="582930" lvl="2" indent="-182880" algn="just">
              <a:lnSpc>
                <a:spcPct val="90000"/>
              </a:lnSpc>
              <a:buClr>
                <a:schemeClr val="accent1"/>
              </a:buClr>
              <a:buSzPct val="85000"/>
            </a:pPr>
            <a:r>
              <a:rPr lang="en-US" dirty="0" smtClean="0">
                <a:hlinkClick r:id="rId3"/>
              </a:rPr>
              <a:t>http</a:t>
            </a:r>
            <a:r>
              <a:rPr lang="en-US" dirty="0">
                <a:hlinkClick r:id="rId3"/>
              </a:rPr>
              <a:t>://www.difens.eu</a:t>
            </a:r>
            <a:r>
              <a:rPr lang="en-US" dirty="0" smtClean="0">
                <a:hlinkClick r:id="rId3"/>
              </a:rPr>
              <a:t>/</a:t>
            </a:r>
            <a:endParaRPr lang="en-US" dirty="0" smtClean="0"/>
          </a:p>
          <a:p>
            <a:pPr marL="0" lvl="1" indent="0" algn="just">
              <a:lnSpc>
                <a:spcPct val="90000"/>
              </a:lnSpc>
              <a:buClr>
                <a:schemeClr val="accent1"/>
              </a:buClr>
              <a:buSzPct val="85000"/>
              <a:buNone/>
            </a:pPr>
            <a:r>
              <a:rPr lang="en-US" altLang="en-US" dirty="0" smtClean="0">
                <a:sym typeface="Wingdings"/>
              </a:rPr>
              <a:t> We can focus on digital security skills</a:t>
            </a:r>
          </a:p>
          <a:p>
            <a:pPr marL="182880" lvl="1" indent="-182880" algn="just">
              <a:lnSpc>
                <a:spcPct val="90000"/>
              </a:lnSpc>
              <a:buClr>
                <a:schemeClr val="accent1"/>
              </a:buClr>
              <a:buSzPct val="85000"/>
            </a:pPr>
            <a:endParaRPr lang="en-US" altLang="en-US" dirty="0"/>
          </a:p>
          <a:p>
            <a:pPr marL="457200" lvl="1" indent="-457200" algn="just">
              <a:lnSpc>
                <a:spcPct val="90000"/>
              </a:lnSpc>
              <a:buClr>
                <a:schemeClr val="accent1"/>
              </a:buClr>
              <a:buSzPct val="85000"/>
            </a:pPr>
            <a:r>
              <a:rPr lang="en-US" altLang="en-US" dirty="0"/>
              <a:t>Velocity project</a:t>
            </a:r>
          </a:p>
          <a:p>
            <a:pPr marL="582930" lvl="2" indent="-182880" algn="just">
              <a:lnSpc>
                <a:spcPct val="90000"/>
              </a:lnSpc>
              <a:buClr>
                <a:schemeClr val="accent1"/>
              </a:buClr>
              <a:buSzPct val="85000"/>
            </a:pPr>
            <a:r>
              <a:rPr lang="en-US" dirty="0">
                <a:hlinkClick r:id="rId4"/>
              </a:rPr>
              <a:t>http://velocity-project.eu</a:t>
            </a:r>
            <a:r>
              <a:rPr lang="en-US" dirty="0" smtClean="0">
                <a:hlinkClick r:id="rId4"/>
              </a:rPr>
              <a:t>/</a:t>
            </a:r>
            <a:endParaRPr lang="en-US" dirty="0" smtClean="0"/>
          </a:p>
          <a:p>
            <a:pPr marL="582930" lvl="2" indent="-182880" algn="just">
              <a:lnSpc>
                <a:spcPct val="90000"/>
              </a:lnSpc>
              <a:buClr>
                <a:schemeClr val="accent1"/>
              </a:buClr>
              <a:buSzPct val="85000"/>
            </a:pPr>
            <a:r>
              <a:rPr lang="en-US" altLang="en-US" dirty="0">
                <a:hlinkClick r:id="rId5"/>
              </a:rPr>
              <a:t>https://</a:t>
            </a:r>
            <a:r>
              <a:rPr lang="en-US" altLang="en-US" dirty="0" smtClean="0">
                <a:hlinkClick r:id="rId5"/>
              </a:rPr>
              <a:t>www.youtube.com/watch?v=IPxD7_M860E</a:t>
            </a:r>
            <a:r>
              <a:rPr lang="en-US" altLang="en-US" dirty="0" smtClean="0"/>
              <a:t> </a:t>
            </a:r>
            <a:endParaRPr lang="en-GB" altLang="en-US" dirty="0"/>
          </a:p>
        </p:txBody>
      </p:sp>
    </p:spTree>
    <p:extLst>
      <p:ext uri="{BB962C8B-B14F-4D97-AF65-F5344CB8AC3E}">
        <p14:creationId xmlns:p14="http://schemas.microsoft.com/office/powerpoint/2010/main" xmlns="" val="1824767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UCY</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Preparation for interviews – </a:t>
            </a:r>
            <a:r>
              <a:rPr lang="en-GB" dirty="0"/>
              <a:t>interview skills </a:t>
            </a:r>
            <a:endParaRPr lang="en-GB" dirty="0" smtClean="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r>
              <a:rPr lang="en-GB" dirty="0" smtClean="0"/>
              <a:t>Digital security – </a:t>
            </a:r>
            <a:r>
              <a:rPr lang="en-GB" altLang="en-US" dirty="0" smtClean="0"/>
              <a:t>job </a:t>
            </a:r>
            <a:r>
              <a:rPr lang="en-GB" altLang="en-US" dirty="0"/>
              <a:t>preparation </a:t>
            </a:r>
            <a:r>
              <a:rPr lang="en-GB" altLang="en-US" dirty="0" smtClean="0"/>
              <a:t>and </a:t>
            </a:r>
            <a:r>
              <a:rPr lang="en-GB" altLang="en-US" dirty="0"/>
              <a:t>career </a:t>
            </a:r>
            <a:r>
              <a:rPr lang="en-GB" altLang="en-US" dirty="0" smtClean="0"/>
              <a:t>development</a:t>
            </a:r>
          </a:p>
          <a:p>
            <a:pPr marL="685800" lvl="2" algn="just">
              <a:lnSpc>
                <a:spcPct val="90000"/>
              </a:lnSpc>
              <a:buClr>
                <a:schemeClr val="accent1"/>
              </a:buClr>
              <a:buSzPct val="85000"/>
            </a:pPr>
            <a:r>
              <a:rPr lang="en-GB" altLang="en-US" dirty="0" smtClean="0"/>
              <a:t>Also </a:t>
            </a:r>
            <a:r>
              <a:rPr lang="en-GB" dirty="0"/>
              <a:t>Social </a:t>
            </a:r>
            <a:r>
              <a:rPr lang="en-GB" dirty="0" err="1"/>
              <a:t>Entepreneurship</a:t>
            </a:r>
            <a:endParaRPr lang="en-GB" dirty="0"/>
          </a:p>
          <a:p>
            <a:pPr marL="685800" lvl="2" algn="just">
              <a:lnSpc>
                <a:spcPct val="90000"/>
              </a:lnSpc>
              <a:buClr>
                <a:schemeClr val="accent1"/>
              </a:buClr>
              <a:buSzPct val="85000"/>
            </a:pPr>
            <a:endParaRPr lang="en-GB" altLang="en-US" dirty="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endParaRPr lang="en-GB" dirty="0"/>
          </a:p>
          <a:p>
            <a:pPr marL="0" lvl="1" indent="0" algn="just">
              <a:lnSpc>
                <a:spcPct val="90000"/>
              </a:lnSpc>
              <a:buClr>
                <a:schemeClr val="accent1"/>
              </a:buClr>
              <a:buSzPct val="85000"/>
              <a:buNone/>
            </a:pPr>
            <a:endParaRPr lang="en-GB" dirty="0" smtClean="0"/>
          </a:p>
        </p:txBody>
      </p:sp>
    </p:spTree>
    <p:extLst>
      <p:ext uri="{BB962C8B-B14F-4D97-AF65-F5344CB8AC3E}">
        <p14:creationId xmlns:p14="http://schemas.microsoft.com/office/powerpoint/2010/main" xmlns="" val="751918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other partners?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HTWK</a:t>
            </a:r>
          </a:p>
          <a:p>
            <a:endParaRPr lang="en-US" dirty="0" smtClean="0"/>
          </a:p>
          <a:p>
            <a:r>
              <a:rPr lang="en-US" dirty="0" err="1" smtClean="0"/>
              <a:t>Int@E</a:t>
            </a:r>
            <a:r>
              <a:rPr lang="en-US" dirty="0" smtClean="0"/>
              <a:t> </a:t>
            </a:r>
          </a:p>
          <a:p>
            <a:endParaRPr lang="en-US" dirty="0"/>
          </a:p>
          <a:p>
            <a:r>
              <a:rPr lang="en-US" dirty="0" smtClean="0"/>
              <a:t>ISLA </a:t>
            </a:r>
            <a:r>
              <a:rPr lang="en-US" dirty="0"/>
              <a:t>	</a:t>
            </a:r>
          </a:p>
        </p:txBody>
      </p:sp>
    </p:spTree>
    <p:extLst>
      <p:ext uri="{BB962C8B-B14F-4D97-AF65-F5344CB8AC3E}">
        <p14:creationId xmlns:p14="http://schemas.microsoft.com/office/powerpoint/2010/main" xmlns="" val="2030916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Website of training </a:t>
            </a:r>
            <a:r>
              <a:rPr lang="en-GB" sz="4000" b="1" dirty="0" err="1" smtClean="0">
                <a:latin typeface="+mn-lt"/>
              </a:rPr>
              <a:t>centers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Will use experience from previous projects</a:t>
            </a:r>
          </a:p>
          <a:p>
            <a:pPr lvl="1"/>
            <a:r>
              <a:rPr lang="en-US" dirty="0" smtClean="0"/>
              <a:t>Use of </a:t>
            </a:r>
            <a:r>
              <a:rPr lang="en-US" dirty="0" err="1" smtClean="0"/>
              <a:t>Wordpress</a:t>
            </a:r>
            <a:r>
              <a:rPr lang="en-US" dirty="0" smtClean="0"/>
              <a:t> and dedicated plugins</a:t>
            </a:r>
          </a:p>
          <a:p>
            <a:pPr lvl="1"/>
            <a:endParaRPr lang="en-US" dirty="0"/>
          </a:p>
          <a:p>
            <a:r>
              <a:rPr lang="en-US" dirty="0"/>
              <a:t>I</a:t>
            </a:r>
            <a:r>
              <a:rPr lang="en-US" dirty="0" smtClean="0"/>
              <a:t>deas?</a:t>
            </a:r>
            <a:endParaRPr lang="en-US" dirty="0"/>
          </a:p>
        </p:txBody>
      </p:sp>
    </p:spTree>
    <p:extLst>
      <p:ext uri="{BB962C8B-B14F-4D97-AF65-F5344CB8AC3E}">
        <p14:creationId xmlns:p14="http://schemas.microsoft.com/office/powerpoint/2010/main" xmlns="" val="120000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in Cyprus</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Can collaborate with other personnel from UCY</a:t>
            </a:r>
          </a:p>
          <a:p>
            <a:pPr marL="685800" lvl="2" algn="just">
              <a:lnSpc>
                <a:spcPct val="90000"/>
              </a:lnSpc>
              <a:buClr>
                <a:schemeClr val="accent1"/>
              </a:buClr>
              <a:buSzPct val="85000"/>
            </a:pPr>
            <a:r>
              <a:rPr lang="en-GB" altLang="en-US" dirty="0" smtClean="0"/>
              <a:t>Organize events with participation with companies</a:t>
            </a:r>
            <a:endParaRPr lang="en-GB" altLang="en-US" dirty="0"/>
          </a:p>
          <a:p>
            <a:endParaRPr lang="en-GB" dirty="0"/>
          </a:p>
        </p:txBody>
      </p:sp>
    </p:spTree>
    <p:extLst>
      <p:ext uri="{BB962C8B-B14F-4D97-AF65-F5344CB8AC3E}">
        <p14:creationId xmlns:p14="http://schemas.microsoft.com/office/powerpoint/2010/main" xmlns="" val="132244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b="1" dirty="0"/>
              <a:t>SEIT Lab Participation in </a:t>
            </a:r>
            <a:r>
              <a:rPr lang="en-GB" altLang="en-US" b="1" dirty="0" smtClean="0"/>
              <a:t>JOB-JO</a:t>
            </a:r>
            <a:endParaRPr lang="en-GB" dirty="0"/>
          </a:p>
        </p:txBody>
      </p:sp>
      <p:sp>
        <p:nvSpPr>
          <p:cNvPr id="3" name="Content Placeholder 2"/>
          <p:cNvSpPr>
            <a:spLocks noGrp="1"/>
          </p:cNvSpPr>
          <p:nvPr>
            <p:ph idx="1"/>
          </p:nvPr>
        </p:nvSpPr>
        <p:spPr/>
        <p:txBody>
          <a:bodyPr/>
          <a:lstStyle/>
          <a:p>
            <a:pPr marL="182880" lvl="1" indent="-182880" algn="just">
              <a:lnSpc>
                <a:spcPct val="90000"/>
              </a:lnSpc>
              <a:buClr>
                <a:schemeClr val="accent1"/>
              </a:buClr>
              <a:buSzPct val="85000"/>
              <a:buFont typeface="Arial" pitchFamily="34" charset="0"/>
              <a:buChar char="•"/>
            </a:pPr>
            <a:r>
              <a:rPr lang="en-GB" altLang="en-US" dirty="0"/>
              <a:t>UCY’s most important contributions in </a:t>
            </a:r>
            <a:r>
              <a:rPr lang="en-GB" altLang="en-US" dirty="0" smtClean="0"/>
              <a:t>JOB-JO: </a:t>
            </a:r>
            <a:endParaRPr lang="en-GB" altLang="en-US" dirty="0"/>
          </a:p>
          <a:p>
            <a:pPr marL="535305" lvl="2" indent="-182880" algn="just">
              <a:lnSpc>
                <a:spcPct val="90000"/>
              </a:lnSpc>
              <a:buClr>
                <a:schemeClr val="accent1"/>
              </a:buClr>
              <a:buSzPct val="85000"/>
            </a:pPr>
            <a:r>
              <a:rPr lang="en-GB" altLang="en-US" sz="1800" dirty="0"/>
              <a:t>Utilize its experience and expertise towards the delivery of </a:t>
            </a:r>
            <a:r>
              <a:rPr lang="en-GB" altLang="en-US" sz="1800" dirty="0" err="1" smtClean="0"/>
              <a:t>skillsthrough</a:t>
            </a:r>
            <a:r>
              <a:rPr lang="en-GB" altLang="en-US" sz="1800" dirty="0" smtClean="0"/>
              <a:t> </a:t>
            </a:r>
            <a:r>
              <a:rPr lang="en-GB" altLang="en-US" sz="1800" dirty="0"/>
              <a:t>e-learning, social media, web platforms and other forms of digital technology</a:t>
            </a:r>
          </a:p>
          <a:p>
            <a:pPr marL="535305" lvl="2" indent="-182880" algn="just">
              <a:lnSpc>
                <a:spcPct val="90000"/>
              </a:lnSpc>
              <a:buClr>
                <a:schemeClr val="accent1"/>
              </a:buClr>
              <a:buSzPct val="85000"/>
            </a:pPr>
            <a:r>
              <a:rPr lang="en-GB" altLang="en-US" sz="1800" dirty="0" smtClean="0"/>
              <a:t>Participate </a:t>
            </a:r>
            <a:r>
              <a:rPr lang="en-GB" altLang="en-US" sz="1800" dirty="0"/>
              <a:t>in Dissemination Activities</a:t>
            </a:r>
          </a:p>
          <a:p>
            <a:pPr marL="535305" lvl="2" indent="-182880" algn="just">
              <a:lnSpc>
                <a:spcPct val="90000"/>
              </a:lnSpc>
              <a:buClr>
                <a:schemeClr val="accent1"/>
              </a:buClr>
              <a:buSzPct val="85000"/>
            </a:pPr>
            <a:r>
              <a:rPr lang="en-GB" altLang="en-US" sz="1800" dirty="0"/>
              <a:t>As an academic partner: aim to publish papers in prestigious conferences and journals</a:t>
            </a:r>
          </a:p>
          <a:p>
            <a:endParaRPr lang="en-GB" sz="3600" dirty="0"/>
          </a:p>
        </p:txBody>
      </p:sp>
    </p:spTree>
    <p:extLst>
      <p:ext uri="{BB962C8B-B14F-4D97-AF65-F5344CB8AC3E}">
        <p14:creationId xmlns:p14="http://schemas.microsoft.com/office/powerpoint/2010/main" xmlns="" val="53789539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sp>
        <p:nvSpPr>
          <p:cNvPr id="4" name="Text Box 2"/>
          <p:cNvSpPr txBox="1">
            <a:spLocks noChangeArrowheads="1"/>
          </p:cNvSpPr>
          <p:nvPr/>
        </p:nvSpPr>
        <p:spPr bwMode="auto">
          <a:xfrm>
            <a:off x="685800" y="2057400"/>
            <a:ext cx="7623175" cy="914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US" altLang="en-US" sz="4000" b="1" dirty="0">
                <a:solidFill>
                  <a:srgbClr val="003300"/>
                </a:solidFill>
                <a:latin typeface="+mj-lt"/>
              </a:rPr>
              <a:t>Thank you!</a:t>
            </a:r>
            <a:r>
              <a:rPr lang="en-US" altLang="en-US" sz="4000" dirty="0">
                <a:solidFill>
                  <a:srgbClr val="006633"/>
                </a:solidFill>
                <a:latin typeface="+mj-lt"/>
              </a:rPr>
              <a:t> </a:t>
            </a:r>
          </a:p>
        </p:txBody>
      </p:sp>
      <p:sp>
        <p:nvSpPr>
          <p:cNvPr id="5" name="Text Box 3"/>
          <p:cNvSpPr txBox="1">
            <a:spLocks noChangeArrowheads="1"/>
          </p:cNvSpPr>
          <p:nvPr/>
        </p:nvSpPr>
        <p:spPr bwMode="auto">
          <a:xfrm>
            <a:off x="1584325" y="4679950"/>
            <a:ext cx="6002338" cy="5207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spAutoFit/>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spcBef>
                <a:spcPts val="1750"/>
              </a:spcBef>
              <a:buClrTx/>
              <a:buFontTx/>
              <a:buNone/>
            </a:pPr>
            <a:r>
              <a:rPr lang="en-US" altLang="en-US" sz="2800" b="1" dirty="0" smtClean="0">
                <a:solidFill>
                  <a:srgbClr val="996600"/>
                </a:solidFill>
                <a:latin typeface="+mj-lt"/>
                <a:hlinkClick r:id="rId2"/>
              </a:rPr>
              <a:t>www.cs.ucy.ac.cy/seit</a:t>
            </a:r>
            <a:endParaRPr lang="en-US" altLang="en-US" sz="2800" b="1" dirty="0">
              <a:solidFill>
                <a:srgbClr val="996600"/>
              </a:solidFill>
              <a:latin typeface="+mj-lt"/>
              <a:hlinkClick r:id="rId2"/>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129596" y="2971800"/>
            <a:ext cx="2911795" cy="1272454"/>
          </a:xfrm>
          <a:prstGeom prst="rect">
            <a:avLst/>
          </a:prstGeom>
        </p:spPr>
      </p:pic>
    </p:spTree>
    <p:extLst>
      <p:ext uri="{BB962C8B-B14F-4D97-AF65-F5344CB8AC3E}">
        <p14:creationId xmlns:p14="http://schemas.microsoft.com/office/powerpoint/2010/main" xmlns="" val="245063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Previous relevant experience</a:t>
            </a:r>
            <a:endParaRPr lang="en-GB" b="1" dirty="0"/>
          </a:p>
        </p:txBody>
      </p:sp>
      <p:sp>
        <p:nvSpPr>
          <p:cNvPr id="3" name="Content Placeholder 2"/>
          <p:cNvSpPr>
            <a:spLocks noGrp="1"/>
          </p:cNvSpPr>
          <p:nvPr>
            <p:ph idx="1"/>
          </p:nvPr>
        </p:nvSpPr>
        <p:spPr/>
        <p:txBody>
          <a:bodyPr>
            <a:normAutofit fontScale="92500" lnSpcReduction="20000"/>
          </a:bodyPr>
          <a:lstStyle/>
          <a:p>
            <a:r>
              <a:rPr lang="en-GB" dirty="0"/>
              <a:t>UCY’s participation in </a:t>
            </a:r>
            <a:r>
              <a:rPr lang="en-GB" dirty="0" smtClean="0"/>
              <a:t>SCICHALLENGE</a:t>
            </a:r>
          </a:p>
          <a:p>
            <a:pPr marL="535305" lvl="2" indent="-182880" algn="just">
              <a:lnSpc>
                <a:spcPct val="90000"/>
              </a:lnSpc>
              <a:buClr>
                <a:schemeClr val="accent1"/>
              </a:buClr>
              <a:buSzPct val="85000"/>
            </a:pPr>
            <a:r>
              <a:rPr lang="en-GB" altLang="en-US" sz="1600" dirty="0"/>
              <a:t>H2020-SEAC-1-2014</a:t>
            </a:r>
          </a:p>
          <a:p>
            <a:pPr marL="535305" lvl="2" indent="-182880" algn="just">
              <a:lnSpc>
                <a:spcPct val="90000"/>
              </a:lnSpc>
              <a:buClr>
                <a:schemeClr val="accent1"/>
              </a:buClr>
              <a:buSzPct val="85000"/>
            </a:pPr>
            <a:r>
              <a:rPr lang="en-GB" altLang="en-US" sz="1600" dirty="0"/>
              <a:t>RIA - Research and Innovation Action</a:t>
            </a:r>
          </a:p>
          <a:p>
            <a:pPr marL="535305" lvl="2" indent="-182880" algn="just">
              <a:lnSpc>
                <a:spcPct val="90000"/>
              </a:lnSpc>
              <a:buClr>
                <a:schemeClr val="accent1"/>
              </a:buClr>
              <a:buSzPct val="85000"/>
            </a:pPr>
            <a:r>
              <a:rPr lang="en-GB" altLang="en-US" sz="1600" dirty="0"/>
              <a:t>EU Contribution: EUR 1.342.844</a:t>
            </a:r>
          </a:p>
          <a:p>
            <a:pPr marL="535305" lvl="2" indent="-182880" algn="just">
              <a:lnSpc>
                <a:spcPct val="90000"/>
              </a:lnSpc>
              <a:buClr>
                <a:schemeClr val="accent1"/>
              </a:buClr>
              <a:buSzPct val="85000"/>
            </a:pPr>
            <a:r>
              <a:rPr lang="en-GB" altLang="en-US" sz="1600" dirty="0"/>
              <a:t>Period: Sep. 2015 to Aug. </a:t>
            </a:r>
            <a:r>
              <a:rPr lang="en-GB" altLang="en-US" sz="1600" dirty="0" smtClean="0"/>
              <a:t>2017</a:t>
            </a:r>
            <a:endParaRPr lang="en-GB" dirty="0" smtClean="0"/>
          </a:p>
          <a:p>
            <a:endParaRPr lang="en-GB" dirty="0"/>
          </a:p>
          <a:p>
            <a:pPr marL="285750" lvl="1" algn="just">
              <a:lnSpc>
                <a:spcPct val="90000"/>
              </a:lnSpc>
              <a:buClr>
                <a:schemeClr val="accent1"/>
              </a:buClr>
              <a:buSzPct val="85000"/>
              <a:buFont typeface="Arial" panose="020B0604020202020204" pitchFamily="34" charset="0"/>
              <a:buChar char="•"/>
            </a:pPr>
            <a:r>
              <a:rPr lang="en-GB" altLang="en-US" dirty="0" err="1"/>
              <a:t>SciChallenge</a:t>
            </a:r>
            <a:r>
              <a:rPr lang="en-GB" altLang="en-US" dirty="0"/>
              <a:t> is an innovative project for promoting interest and education in STEM areas (Science, Technology, Engineering, Maths) as well as career opportunities in these fields</a:t>
            </a:r>
          </a:p>
          <a:p>
            <a:pPr marL="285750" lvl="1" algn="just">
              <a:lnSpc>
                <a:spcPct val="90000"/>
              </a:lnSpc>
              <a:buClr>
                <a:schemeClr val="accent1"/>
              </a:buClr>
              <a:buSzPct val="85000"/>
              <a:buFont typeface="Arial" panose="020B0604020202020204" pitchFamily="34" charset="0"/>
              <a:buChar char="•"/>
            </a:pPr>
            <a:endParaRPr lang="en-GB" altLang="en-US" dirty="0"/>
          </a:p>
          <a:p>
            <a:pPr marL="285750" lvl="1" algn="just">
              <a:lnSpc>
                <a:spcPct val="90000"/>
              </a:lnSpc>
              <a:buClr>
                <a:schemeClr val="accent1"/>
              </a:buClr>
              <a:buSzPct val="85000"/>
              <a:buFont typeface="Arial" panose="020B0604020202020204" pitchFamily="34" charset="0"/>
              <a:buChar char="•"/>
            </a:pPr>
            <a:r>
              <a:rPr lang="en-GB" altLang="en-US" dirty="0"/>
              <a:t>The project was conceptualized as a digital contest, where young people between 10 and 20 years develop their own projects, ideas and visions of a particular STEM field</a:t>
            </a:r>
          </a:p>
          <a:p>
            <a:endParaRPr lang="en-GB" dirty="0" smtClean="0"/>
          </a:p>
          <a:p>
            <a:endParaRPr lang="en-GB" dirty="0" smtClean="0"/>
          </a:p>
          <a:p>
            <a:endParaRPr lang="en-GB" dirty="0"/>
          </a:p>
        </p:txBody>
      </p:sp>
    </p:spTree>
    <p:extLst>
      <p:ext uri="{BB962C8B-B14F-4D97-AF65-F5344CB8AC3E}">
        <p14:creationId xmlns:p14="http://schemas.microsoft.com/office/powerpoint/2010/main" xmlns="" val="483182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85000" lnSpcReduction="20000"/>
          </a:bodyPr>
          <a:lstStyle/>
          <a:p>
            <a:pPr marL="182880" lvl="1" indent="-182880" algn="just">
              <a:lnSpc>
                <a:spcPct val="90000"/>
              </a:lnSpc>
              <a:buClr>
                <a:schemeClr val="accent1"/>
              </a:buClr>
              <a:buSzPct val="85000"/>
              <a:buFont typeface="Arial" pitchFamily="34" charset="0"/>
              <a:buChar char="•"/>
            </a:pPr>
            <a:r>
              <a:rPr lang="en-GB" altLang="en-US" dirty="0"/>
              <a:t>Over 400 projects by young people of age between 10-20 from across Europe were submitted in the </a:t>
            </a:r>
            <a:r>
              <a:rPr lang="en-GB" altLang="en-US" dirty="0" err="1"/>
              <a:t>SciChallenge</a:t>
            </a:r>
            <a:r>
              <a:rPr lang="en-GB" altLang="en-US" dirty="0"/>
              <a:t>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20 projects from Cyprus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 submitted projects were related to Science, Technology, Engineering and Math (STEM) topics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12 winner projects were selected</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Process: jury and online ratings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Winners: </a:t>
            </a:r>
            <a:r>
              <a:rPr lang="en-GB" altLang="en-US" dirty="0">
                <a:hlinkClick r:id="rId2"/>
              </a:rPr>
              <a:t>www.scichallenge.eu/winners</a:t>
            </a:r>
            <a:r>
              <a:rPr lang="en-GB" altLang="en-US" dirty="0"/>
              <a:t> </a:t>
            </a:r>
          </a:p>
          <a:p>
            <a:endParaRPr lang="en-GB" dirty="0"/>
          </a:p>
        </p:txBody>
      </p:sp>
    </p:spTree>
    <p:extLst>
      <p:ext uri="{BB962C8B-B14F-4D97-AF65-F5344CB8AC3E}">
        <p14:creationId xmlns:p14="http://schemas.microsoft.com/office/powerpoint/2010/main" xmlns="" val="1214893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92500" lnSpcReduction="10000"/>
          </a:bodyPr>
          <a:lstStyle/>
          <a:p>
            <a:pPr marL="182880" lvl="1" indent="-182880" algn="just">
              <a:lnSpc>
                <a:spcPct val="90000"/>
              </a:lnSpc>
              <a:buClr>
                <a:schemeClr val="accent1"/>
              </a:buClr>
              <a:buSzPct val="85000"/>
              <a:buFont typeface="Arial" pitchFamily="34" charset="0"/>
              <a:buChar char="•"/>
            </a:pPr>
            <a:r>
              <a:rPr lang="en-GB" altLang="en-US" dirty="0" err="1"/>
              <a:t>SciChallenge</a:t>
            </a:r>
            <a:r>
              <a:rPr lang="en-GB" altLang="en-US" dirty="0"/>
              <a:t> projects gathered over 4 million views and 21.087 Likes on </a:t>
            </a:r>
            <a:r>
              <a:rPr lang="en-GB" altLang="en-US" dirty="0" err="1"/>
              <a:t>Youtube</a:t>
            </a:r>
            <a:r>
              <a:rPr lang="en-GB" altLang="en-US" dirty="0"/>
              <a:t> and </a:t>
            </a:r>
            <a:r>
              <a:rPr lang="en-GB" altLang="en-US" dirty="0" err="1"/>
              <a:t>Slideshare</a:t>
            </a: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Girls were as interested as boys in STEM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There was an almost even distribution among age groups 10-14 and 15-20 year olds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Gender distribution of participants:</a:t>
            </a:r>
          </a:p>
          <a:p>
            <a:pPr marL="535305" lvl="2" indent="-182880" algn="just">
              <a:lnSpc>
                <a:spcPct val="90000"/>
              </a:lnSpc>
              <a:buClr>
                <a:schemeClr val="accent1"/>
              </a:buClr>
              <a:buSzPct val="85000"/>
            </a:pPr>
            <a:r>
              <a:rPr lang="en-GB" altLang="en-US" sz="1600" dirty="0"/>
              <a:t>56% female</a:t>
            </a:r>
          </a:p>
          <a:p>
            <a:pPr marL="535305" lvl="2" indent="-182880" algn="just">
              <a:lnSpc>
                <a:spcPct val="90000"/>
              </a:lnSpc>
              <a:buClr>
                <a:schemeClr val="accent1"/>
              </a:buClr>
              <a:buSzPct val="85000"/>
            </a:pPr>
            <a:r>
              <a:rPr lang="en-GB" altLang="en-US" sz="1600" dirty="0"/>
              <a:t>43% male</a:t>
            </a:r>
          </a:p>
          <a:p>
            <a:pPr marL="535305" lvl="2" indent="-182880" algn="just">
              <a:lnSpc>
                <a:spcPct val="90000"/>
              </a:lnSpc>
              <a:buClr>
                <a:schemeClr val="accent1"/>
              </a:buClr>
              <a:buSzPct val="85000"/>
            </a:pPr>
            <a:r>
              <a:rPr lang="en-GB" altLang="en-US" sz="1600" dirty="0"/>
              <a:t>1% did not reveal their gender</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endParaRPr lang="en-GB" dirty="0"/>
          </a:p>
        </p:txBody>
      </p:sp>
    </p:spTree>
    <p:extLst>
      <p:ext uri="{BB962C8B-B14F-4D97-AF65-F5344CB8AC3E}">
        <p14:creationId xmlns:p14="http://schemas.microsoft.com/office/powerpoint/2010/main" xmlns="" val="4480179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UCY’s participation in </a:t>
            </a:r>
            <a:r>
              <a:rPr lang="en-GB" dirty="0" smtClean="0"/>
              <a:t>SCICHALLENGE</a:t>
            </a:r>
            <a:endParaRPr lang="en-GB"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Topics with the highest number of projects:</a:t>
            </a:r>
          </a:p>
          <a:p>
            <a:pPr marL="535305" lvl="2" indent="-182880" algn="just">
              <a:lnSpc>
                <a:spcPct val="90000"/>
              </a:lnSpc>
              <a:buClr>
                <a:schemeClr val="accent1"/>
              </a:buClr>
              <a:buSzPct val="85000"/>
            </a:pPr>
            <a:r>
              <a:rPr lang="en-GB" altLang="en-US" dirty="0"/>
              <a:t>Open STEM Topic</a:t>
            </a:r>
          </a:p>
          <a:p>
            <a:pPr marL="535305" lvl="2" indent="-182880" algn="just">
              <a:lnSpc>
                <a:spcPct val="90000"/>
              </a:lnSpc>
              <a:buClr>
                <a:schemeClr val="accent1"/>
              </a:buClr>
              <a:buSzPct val="85000"/>
            </a:pPr>
            <a:r>
              <a:rPr lang="en-GB" altLang="en-US" dirty="0"/>
              <a:t>Clean Water</a:t>
            </a:r>
          </a:p>
          <a:p>
            <a:pPr marL="535305" lvl="2" indent="-182880" algn="just">
              <a:lnSpc>
                <a:spcPct val="90000"/>
              </a:lnSpc>
              <a:buClr>
                <a:schemeClr val="accent1"/>
              </a:buClr>
              <a:buSzPct val="85000"/>
            </a:pPr>
            <a:r>
              <a:rPr lang="en-GB" altLang="en-US" dirty="0"/>
              <a:t>Health</a:t>
            </a:r>
          </a:p>
          <a:p>
            <a:pPr marL="535305" lvl="2" indent="-182880" algn="just">
              <a:lnSpc>
                <a:spcPct val="90000"/>
              </a:lnSpc>
              <a:buClr>
                <a:schemeClr val="accent1"/>
              </a:buClr>
              <a:buSzPct val="85000"/>
            </a:pPr>
            <a:r>
              <a:rPr lang="en-GB" altLang="en-US" dirty="0"/>
              <a:t>Climate Change</a:t>
            </a:r>
          </a:p>
          <a:p>
            <a:pPr marL="535305" lvl="2" indent="-182880" algn="just">
              <a:lnSpc>
                <a:spcPct val="90000"/>
              </a:lnSpc>
              <a:buClr>
                <a:schemeClr val="accent1"/>
              </a:buClr>
              <a:buSzPct val="85000"/>
            </a:pPr>
            <a:r>
              <a:rPr lang="en-GB" altLang="en-US" dirty="0"/>
              <a:t>Biodiversity</a:t>
            </a:r>
          </a:p>
          <a:p>
            <a:pPr marL="535305" lvl="2" indent="-182880" algn="just">
              <a:lnSpc>
                <a:spcPct val="90000"/>
              </a:lnSpc>
              <a:buClr>
                <a:schemeClr val="accent1"/>
              </a:buClr>
              <a:buSzPct val="85000"/>
            </a:pPr>
            <a:r>
              <a:rPr lang="en-GB" altLang="en-US" dirty="0"/>
              <a:t>Robotics</a:t>
            </a:r>
          </a:p>
        </p:txBody>
      </p:sp>
    </p:spTree>
    <p:extLst>
      <p:ext uri="{BB962C8B-B14F-4D97-AF65-F5344CB8AC3E}">
        <p14:creationId xmlns:p14="http://schemas.microsoft.com/office/powerpoint/2010/main" xmlns="" val="7598343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The Award Event was attended by over 600 attendees:</a:t>
            </a:r>
          </a:p>
          <a:p>
            <a:pPr marL="535305" lvl="2" indent="-182880" algn="just">
              <a:lnSpc>
                <a:spcPct val="90000"/>
              </a:lnSpc>
              <a:buClr>
                <a:schemeClr val="accent1"/>
              </a:buClr>
              <a:buSzPct val="85000"/>
            </a:pPr>
            <a:r>
              <a:rPr lang="en-GB" altLang="en-US" sz="1600" dirty="0"/>
              <a:t>Contest participants</a:t>
            </a:r>
          </a:p>
          <a:p>
            <a:pPr marL="535305" lvl="2" indent="-182880" algn="just">
              <a:lnSpc>
                <a:spcPct val="90000"/>
              </a:lnSpc>
              <a:buClr>
                <a:schemeClr val="accent1"/>
              </a:buClr>
              <a:buSzPct val="85000"/>
            </a:pPr>
            <a:r>
              <a:rPr lang="en-GB" altLang="en-US" sz="1600" dirty="0"/>
              <a:t>Parents</a:t>
            </a:r>
          </a:p>
          <a:p>
            <a:pPr marL="535305" lvl="2" indent="-182880" algn="just">
              <a:lnSpc>
                <a:spcPct val="90000"/>
              </a:lnSpc>
              <a:buClr>
                <a:schemeClr val="accent1"/>
              </a:buClr>
              <a:buSzPct val="85000"/>
            </a:pPr>
            <a:r>
              <a:rPr lang="en-GB" altLang="en-US" sz="1600" dirty="0"/>
              <a:t>Award winners</a:t>
            </a:r>
          </a:p>
          <a:p>
            <a:pPr marL="535305" lvl="2" indent="-182880" algn="just">
              <a:lnSpc>
                <a:spcPct val="90000"/>
              </a:lnSpc>
              <a:buClr>
                <a:schemeClr val="accent1"/>
              </a:buClr>
              <a:buSzPct val="85000"/>
            </a:pPr>
            <a:r>
              <a:rPr lang="en-GB" altLang="en-US" sz="1600" dirty="0"/>
              <a:t>Accompanying persons</a:t>
            </a:r>
          </a:p>
          <a:p>
            <a:pPr marL="535305" lvl="2" indent="-182880" algn="just">
              <a:lnSpc>
                <a:spcPct val="90000"/>
              </a:lnSpc>
              <a:buClr>
                <a:schemeClr val="accent1"/>
              </a:buClr>
              <a:buSzPct val="85000"/>
            </a:pPr>
            <a:r>
              <a:rPr lang="en-GB" altLang="en-US" sz="1600" dirty="0"/>
              <a:t>Consortium members </a:t>
            </a:r>
          </a:p>
          <a:p>
            <a:pPr marL="535305" lvl="2" indent="-182880" algn="just">
              <a:lnSpc>
                <a:spcPct val="90000"/>
              </a:lnSpc>
              <a:buClr>
                <a:schemeClr val="accent1"/>
              </a:buClr>
              <a:buSzPct val="85000"/>
            </a:pPr>
            <a:r>
              <a:rPr lang="en-GB" altLang="en-US" sz="1600" dirty="0"/>
              <a:t>Representatives of the jury</a:t>
            </a:r>
          </a:p>
          <a:p>
            <a:pPr marL="182880" lvl="1" indent="-182880" algn="just">
              <a:lnSpc>
                <a:spcPct val="90000"/>
              </a:lnSpc>
              <a:buClr>
                <a:schemeClr val="accent1"/>
              </a:buClr>
              <a:buSzPct val="85000"/>
              <a:buFont typeface="Arial" pitchFamily="34" charset="0"/>
              <a:buChar char="•"/>
            </a:pPr>
            <a:endParaRPr lang="en-GB" altLang="en-US" dirty="0"/>
          </a:p>
        </p:txBody>
      </p:sp>
    </p:spTree>
    <p:extLst>
      <p:ext uri="{BB962C8B-B14F-4D97-AF65-F5344CB8AC3E}">
        <p14:creationId xmlns:p14="http://schemas.microsoft.com/office/powerpoint/2010/main" xmlns="" val="159884447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77500" lnSpcReduction="20000"/>
          </a:bodyPr>
          <a:lstStyle/>
          <a:p>
            <a:pPr marL="182880" lvl="1" indent="-182880" algn="just">
              <a:lnSpc>
                <a:spcPct val="90000"/>
              </a:lnSpc>
              <a:buClr>
                <a:schemeClr val="accent1"/>
              </a:buClr>
              <a:buSzPct val="85000"/>
              <a:buFont typeface="Arial" pitchFamily="34" charset="0"/>
              <a:buChar char="•"/>
            </a:pPr>
            <a:r>
              <a:rPr lang="en-GB" altLang="en-US" dirty="0" err="1"/>
              <a:t>Achilleas</a:t>
            </a:r>
            <a:r>
              <a:rPr lang="en-GB" altLang="en-US" dirty="0"/>
              <a:t> </a:t>
            </a:r>
            <a:r>
              <a:rPr lang="en-GB" altLang="en-US" dirty="0" err="1"/>
              <a:t>Achilleos</a:t>
            </a:r>
            <a:r>
              <a:rPr lang="en-GB" altLang="en-US" dirty="0"/>
              <a:t> et. al. </a:t>
            </a:r>
            <a:r>
              <a:rPr lang="en-GB" altLang="en-US" b="1" dirty="0"/>
              <a:t>'</a:t>
            </a:r>
            <a:r>
              <a:rPr lang="en-GB" altLang="en-US" b="1" dirty="0" err="1"/>
              <a:t>SciChallenge</a:t>
            </a:r>
            <a:r>
              <a:rPr lang="en-GB" altLang="en-US" b="1" dirty="0"/>
              <a:t>: A Social Media Aware Platform for Contest-Based STEM Education and Motivation of Young Students'</a:t>
            </a:r>
            <a:r>
              <a:rPr lang="en-GB" altLang="en-US" dirty="0"/>
              <a:t>, </a:t>
            </a:r>
            <a:r>
              <a:rPr lang="en-GB" altLang="en-US" i="1" dirty="0"/>
              <a:t>IEEE Transactions on Learning Technologies</a:t>
            </a:r>
            <a:r>
              <a:rPr lang="en-GB" altLang="en-US" dirty="0"/>
              <a:t>, TLT-2017-09-0200, 2017.</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Florian Huber et. al. </a:t>
            </a:r>
            <a:r>
              <a:rPr lang="en-GB" altLang="en-US" b="1" dirty="0"/>
              <a:t>"Pushing STEM-education through a social-media-based contest format - experiences and lessons-learned from the H2020-project </a:t>
            </a:r>
            <a:r>
              <a:rPr lang="en-GB" altLang="en-US" b="1" dirty="0" err="1"/>
              <a:t>SciChallenge</a:t>
            </a:r>
            <a:r>
              <a:rPr lang="en-GB" altLang="en-US" b="1" dirty="0"/>
              <a:t>."</a:t>
            </a:r>
            <a:r>
              <a:rPr lang="en-GB" altLang="en-US" dirty="0"/>
              <a:t> </a:t>
            </a:r>
            <a:r>
              <a:rPr lang="en-GB" altLang="en-US" i="1" dirty="0"/>
              <a:t>In Proceedings: INTED 2017 - The 11th annual Technology, Education and Development Conference</a:t>
            </a:r>
            <a:r>
              <a:rPr lang="en-GB" altLang="en-US" dirty="0"/>
              <a:t>, March 6-8 2017, Valencia, Spain, DOI: 10.21125/inted.2017.0204.</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err="1"/>
              <a:t>Sabri</a:t>
            </a:r>
            <a:r>
              <a:rPr lang="en-GB" altLang="en-US" dirty="0"/>
              <a:t> </a:t>
            </a:r>
            <a:r>
              <a:rPr lang="en-GB" altLang="en-US" dirty="0" err="1"/>
              <a:t>Pllana</a:t>
            </a:r>
            <a:r>
              <a:rPr lang="en-GB" altLang="en-US" dirty="0"/>
              <a:t> et. al. </a:t>
            </a:r>
            <a:r>
              <a:rPr lang="en-GB" altLang="en-US" b="1" dirty="0"/>
              <a:t>"</a:t>
            </a:r>
            <a:r>
              <a:rPr lang="en-GB" altLang="en-US" b="1" dirty="0" err="1"/>
              <a:t>SciChallenge</a:t>
            </a:r>
            <a:r>
              <a:rPr lang="en-GB" altLang="en-US" b="1" dirty="0"/>
              <a:t>: Using Student-Generated Content and Contests to Enhance the Interest for Science Education and Careers"</a:t>
            </a:r>
            <a:r>
              <a:rPr lang="en-GB" altLang="en-US" dirty="0"/>
              <a:t>. </a:t>
            </a:r>
            <a:r>
              <a:rPr lang="en-GB" altLang="en-US" i="1" dirty="0"/>
              <a:t>5th Edition of the International Conference New Perspectives in Science Education (NPSE 2016)</a:t>
            </a:r>
            <a:r>
              <a:rPr lang="en-GB" altLang="en-US" dirty="0"/>
              <a:t>, 17 - 18 March 2016, Florence, Italy.</a:t>
            </a:r>
          </a:p>
        </p:txBody>
      </p:sp>
    </p:spTree>
    <p:extLst>
      <p:ext uri="{BB962C8B-B14F-4D97-AF65-F5344CB8AC3E}">
        <p14:creationId xmlns:p14="http://schemas.microsoft.com/office/powerpoint/2010/main" xmlns="" val="316216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dirty="0"/>
              <a:t>SEIT Lab Participation in </a:t>
            </a:r>
            <a:r>
              <a:rPr lang="en-GB" altLang="en-US" b="1" dirty="0" err="1"/>
              <a:t>JobJo</a:t>
            </a:r>
            <a:endParaRPr lang="en-GB" dirty="0"/>
          </a:p>
        </p:txBody>
      </p:sp>
      <p:sp>
        <p:nvSpPr>
          <p:cNvPr id="3" name="Content Placeholder 2"/>
          <p:cNvSpPr>
            <a:spLocks noGrp="1"/>
          </p:cNvSpPr>
          <p:nvPr>
            <p:ph idx="1"/>
          </p:nvPr>
        </p:nvSpPr>
        <p:spPr/>
        <p:txBody>
          <a:bodyPr>
            <a:normAutofit/>
          </a:bodyPr>
          <a:lstStyle/>
          <a:p>
            <a:pPr marL="0" indent="0">
              <a:buNone/>
            </a:pPr>
            <a:r>
              <a:rPr lang="en-US" sz="2800" dirty="0"/>
              <a:t>1-Technical ICT role </a:t>
            </a:r>
          </a:p>
          <a:p>
            <a:pPr marL="0" indent="0">
              <a:buNone/>
            </a:pPr>
            <a:r>
              <a:rPr lang="en-US" sz="2800" dirty="0"/>
              <a:t>2-Helping in preparing training material </a:t>
            </a:r>
          </a:p>
          <a:p>
            <a:pPr marL="0" indent="0">
              <a:buNone/>
            </a:pPr>
            <a:r>
              <a:rPr lang="en-US" sz="2800" dirty="0"/>
              <a:t>3-Conducting training to JO partners </a:t>
            </a:r>
          </a:p>
          <a:p>
            <a:pPr marL="0" indent="0">
              <a:buNone/>
            </a:pPr>
            <a:r>
              <a:rPr lang="en-US" sz="2800" dirty="0"/>
              <a:t>4-Helping in all WPs 	</a:t>
            </a:r>
          </a:p>
          <a:p>
            <a:endParaRPr lang="en-GB" sz="2800" dirty="0" smtClean="0"/>
          </a:p>
        </p:txBody>
      </p:sp>
    </p:spTree>
    <p:extLst>
      <p:ext uri="{BB962C8B-B14F-4D97-AF65-F5344CB8AC3E}">
        <p14:creationId xmlns:p14="http://schemas.microsoft.com/office/powerpoint/2010/main" xmlns="" val="652926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91F1C3-F96A-4BEC-8504-68FDF13EA666}"/>
</file>

<file path=customXml/itemProps2.xml><?xml version="1.0" encoding="utf-8"?>
<ds:datastoreItem xmlns:ds="http://schemas.openxmlformats.org/officeDocument/2006/customXml" ds:itemID="{9FBED35C-C47E-4810-B0C8-B2147F22BFED}"/>
</file>

<file path=customXml/itemProps3.xml><?xml version="1.0" encoding="utf-8"?>
<ds:datastoreItem xmlns:ds="http://schemas.openxmlformats.org/officeDocument/2006/customXml" ds:itemID="{6239CA14-1E01-4B82-ADD4-38E4B7BF9D5F}"/>
</file>

<file path=docProps/app.xml><?xml version="1.0" encoding="utf-8"?>
<Properties xmlns="http://schemas.openxmlformats.org/officeDocument/2006/extended-properties" xmlns:vt="http://schemas.openxmlformats.org/officeDocument/2006/docPropsVTypes">
  <Template/>
  <TotalTime>160</TotalTime>
  <Words>973</Words>
  <Application>Microsoft Office PowerPoint</Application>
  <PresentationFormat>On-screen Show (4:3)</PresentationFormat>
  <Paragraphs>150</Paragraphs>
  <Slides>20</Slides>
  <Notes>6</Notes>
  <HiddenSlides>4</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SEIT Lab Participation in JOB-JO</vt:lpstr>
      <vt:lpstr>Previous relevant experience</vt:lpstr>
      <vt:lpstr>UCY’s participation in SCICHALLENGE</vt:lpstr>
      <vt:lpstr>UCY’s participation in SCICHALLENGE</vt:lpstr>
      <vt:lpstr>UCY’s participation in SCICHALLENGE</vt:lpstr>
      <vt:lpstr>UCY’s participation in SCICHALLENGE</vt:lpstr>
      <vt:lpstr>UCY’s participation in SCICHALLENGE</vt:lpstr>
      <vt:lpstr>SEIT Lab Participation in JobJo</vt:lpstr>
      <vt:lpstr>WP3 Tasks</vt:lpstr>
      <vt:lpstr>WP3 Methodology  </vt:lpstr>
      <vt:lpstr>WP3 Tasks</vt:lpstr>
      <vt:lpstr>WP3 Tasks</vt:lpstr>
      <vt:lpstr>WP3 Tasks</vt:lpstr>
      <vt:lpstr>UCY’s participation in projects</vt:lpstr>
      <vt:lpstr>Training by UCY</vt:lpstr>
      <vt:lpstr>Training by other partners?</vt:lpstr>
      <vt:lpstr>Website of training centers</vt:lpstr>
      <vt:lpstr>Training in Cyprus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Civil Head</cp:lastModifiedBy>
  <cp:revision>28</cp:revision>
  <dcterms:created xsi:type="dcterms:W3CDTF">2018-09-11T16:13:06Z</dcterms:created>
  <dcterms:modified xsi:type="dcterms:W3CDTF">2019-02-19T17:38:34Z</dcterms:modified>
</cp:coreProperties>
</file>